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6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CC893D4-FF27-4BC7-AFBD-8303AD8B98BF}" type="datetimeFigureOut">
              <a:rPr lang="en-US" smtClean="0">
                <a:uFillTx/>
              </a:rPr>
              <a:pPr/>
              <a:t>4/15/2020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D63DF73-DB1D-4863-8E43-747719246C76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yDdsh121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73" y="1299596"/>
            <a:ext cx="11420475" cy="3810000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rgbClr val="FF0066"/>
                </a:solidFill>
                <a:uFillTx/>
                <a:latin typeface="Franklin Gothic Medium" panose="020B0603020102020204" pitchFamily="34" charset="0"/>
              </a:rPr>
              <a:t>PAIR OF LINEAR EQUATIONS IN TWO VARIABLES</a:t>
            </a:r>
            <a:r>
              <a:rPr lang="en-US" b="1" dirty="0">
                <a:solidFill>
                  <a:srgbClr val="FF0066"/>
                </a:solidFill>
                <a:uFillTx/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rgbClr val="FF0066"/>
                </a:solidFill>
                <a:uFillTx/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FF0066"/>
                </a:solidFill>
                <a:uFillTx/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rgbClr val="FF0066"/>
                </a:solidFill>
                <a:uFillTx/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FF0066"/>
                </a:solidFill>
                <a:uFillTx/>
                <a:latin typeface="Arial Black" panose="020B0A04020102020204" pitchFamily="34" charset="0"/>
              </a:rPr>
              <a:t>                      Session - 5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308"/>
            <a:ext cx="10515600" cy="6598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uFillTx/>
              </a:rPr>
              <a:t>Putting (1) in (2), we get</a:t>
            </a:r>
          </a:p>
          <a:p>
            <a:pPr>
              <a:buNone/>
            </a:pPr>
            <a:r>
              <a:rPr lang="en-US" dirty="0">
                <a:uFillTx/>
              </a:rPr>
              <a:t>−2 (5</a:t>
            </a:r>
            <a:r>
              <a:rPr lang="en-US" i="1" dirty="0">
                <a:uFillTx/>
              </a:rPr>
              <a:t>b</a:t>
            </a:r>
            <a:r>
              <a:rPr lang="en-US" dirty="0">
                <a:uFillTx/>
              </a:rPr>
              <a:t>) = −4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– 6   </a:t>
            </a:r>
          </a:p>
          <a:p>
            <a:pPr>
              <a:buNone/>
            </a:pPr>
            <a:r>
              <a:rPr lang="en-US" dirty="0">
                <a:uFillTx/>
              </a:rPr>
              <a:t>⇒ −10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+ 4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= −6</a:t>
            </a:r>
          </a:p>
          <a:p>
            <a:pPr>
              <a:buNone/>
            </a:pPr>
            <a:r>
              <a:rPr lang="en-US" dirty="0">
                <a:uFillTx/>
              </a:rPr>
              <a:t>⇒ −6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= –6 ⇒ 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= 1</a:t>
            </a:r>
          </a:p>
          <a:p>
            <a:pPr>
              <a:buNone/>
            </a:pPr>
            <a:r>
              <a:rPr lang="en-US" dirty="0">
                <a:uFillTx/>
              </a:rPr>
              <a:t>Putting value of b in (1), we get</a:t>
            </a:r>
          </a:p>
          <a:p>
            <a:pPr>
              <a:buNone/>
            </a:pPr>
            <a:r>
              <a:rPr lang="en-US" i="1" dirty="0">
                <a:uFillTx/>
              </a:rPr>
              <a:t>a </a:t>
            </a:r>
            <a:r>
              <a:rPr lang="en-US" dirty="0">
                <a:uFillTx/>
              </a:rPr>
              <a:t>= 5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= 5 (1) = 5</a:t>
            </a:r>
          </a:p>
          <a:p>
            <a:pPr>
              <a:buNone/>
            </a:pPr>
            <a:r>
              <a:rPr lang="en-US" dirty="0">
                <a:uFillTx/>
              </a:rPr>
              <a:t>Therefore, </a:t>
            </a:r>
            <a:r>
              <a:rPr lang="en-US" i="1" dirty="0">
                <a:uFillTx/>
              </a:rPr>
              <a:t>a </a:t>
            </a:r>
            <a:r>
              <a:rPr lang="en-US" dirty="0">
                <a:uFillTx/>
              </a:rPr>
              <a:t>= 5 and </a:t>
            </a:r>
            <a:r>
              <a:rPr lang="en-US" i="1" dirty="0">
                <a:uFillTx/>
              </a:rPr>
              <a:t>b </a:t>
            </a:r>
            <a:r>
              <a:rPr lang="en-US" dirty="0">
                <a:uFillTx/>
              </a:rPr>
              <a:t>= 1 is the required solution.   </a:t>
            </a:r>
            <a:r>
              <a:rPr lang="en-US" dirty="0">
                <a:solidFill>
                  <a:srgbClr val="FF0000"/>
                </a:solidFill>
                <a:uFillTx/>
              </a:rPr>
              <a:t>(ii) part to be done on your own</a:t>
            </a:r>
          </a:p>
          <a:p>
            <a:pPr>
              <a:buNone/>
            </a:pPr>
            <a:r>
              <a:rPr lang="en-US" b="1" dirty="0">
                <a:uFillTx/>
              </a:rPr>
              <a:t>Q3. Solve the following pair of linear equations by the substitution and cross-multiplication methods:</a:t>
            </a:r>
            <a:br>
              <a:rPr lang="en-US" b="1" dirty="0">
                <a:uFillTx/>
              </a:rPr>
            </a:br>
            <a:r>
              <a:rPr lang="en-US" b="1" dirty="0">
                <a:uFillTx/>
              </a:rPr>
              <a:t>8</a:t>
            </a:r>
            <a:r>
              <a:rPr lang="en-US" b="1" i="1" dirty="0">
                <a:uFillTx/>
              </a:rPr>
              <a:t>x </a:t>
            </a:r>
            <a:r>
              <a:rPr lang="en-US" b="1" dirty="0">
                <a:uFillTx/>
              </a:rPr>
              <a:t>+ 5</a:t>
            </a:r>
            <a:r>
              <a:rPr lang="en-US" b="1" i="1" dirty="0">
                <a:uFillTx/>
              </a:rPr>
              <a:t>y </a:t>
            </a:r>
            <a:r>
              <a:rPr lang="en-US" b="1" dirty="0">
                <a:uFillTx/>
              </a:rPr>
              <a:t>= 9</a:t>
            </a:r>
            <a:r>
              <a:rPr lang="en-US" dirty="0">
                <a:uFillTx/>
              </a:rPr>
              <a:t/>
            </a:r>
            <a:br>
              <a:rPr lang="en-US" dirty="0">
                <a:uFillTx/>
              </a:rPr>
            </a:br>
            <a:r>
              <a:rPr lang="en-US" b="1" dirty="0">
                <a:uFillTx/>
              </a:rPr>
              <a:t>3</a:t>
            </a:r>
            <a:r>
              <a:rPr lang="en-US" b="1" i="1" dirty="0">
                <a:uFillTx/>
              </a:rPr>
              <a:t>x </a:t>
            </a:r>
            <a:r>
              <a:rPr lang="en-US" b="1" dirty="0">
                <a:uFillTx/>
              </a:rPr>
              <a:t>+ 2</a:t>
            </a:r>
            <a:r>
              <a:rPr lang="en-US" b="1" i="1" dirty="0">
                <a:uFillTx/>
              </a:rPr>
              <a:t>y </a:t>
            </a:r>
            <a:r>
              <a:rPr lang="en-US" b="1" dirty="0">
                <a:uFillTx/>
              </a:rPr>
              <a:t>= 4 </a:t>
            </a:r>
          </a:p>
          <a:p>
            <a:pPr>
              <a:buNone/>
            </a:pPr>
            <a:r>
              <a:rPr lang="en-US" dirty="0">
                <a:uFillTx/>
              </a:rPr>
              <a:t>This question to be done only by </a:t>
            </a:r>
            <a:r>
              <a:rPr lang="en-US" b="1" dirty="0">
                <a:uFillTx/>
              </a:rPr>
              <a:t>cross-multiplication method.</a:t>
            </a:r>
          </a:p>
          <a:p>
            <a:pPr>
              <a:buNone/>
            </a:pPr>
            <a:endParaRPr lang="en-US" b="1" dirty="0">
              <a:uFillTx/>
            </a:endParaRPr>
          </a:p>
          <a:p>
            <a:endParaRPr lang="en-US" b="1" dirty="0">
              <a:uFillTx/>
            </a:endParaRPr>
          </a:p>
          <a:p>
            <a:endParaRPr lang="en-US" b="1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72954"/>
            <a:ext cx="10889776" cy="6359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uFillTx/>
              </a:rPr>
              <a:t>Let us now solve some of the word problems algebraically.</a:t>
            </a: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ii) </a:t>
            </a:r>
            <a:r>
              <a:rPr lang="en-US" dirty="0" err="1">
                <a:uFillTx/>
              </a:rPr>
              <a:t>Yash</a:t>
            </a:r>
            <a:r>
              <a:rPr lang="en-US" dirty="0">
                <a:uFillTx/>
              </a:rPr>
              <a:t> scored 40 marks in a test, getting 3 marks for each right answer and losing 1 mark for each wrong answer. Had 4 marks been awarded for each correct answer and 2 marks been deducted for each incorrect answer, then </a:t>
            </a:r>
            <a:r>
              <a:rPr lang="en-US" dirty="0" err="1">
                <a:uFillTx/>
              </a:rPr>
              <a:t>Yash</a:t>
            </a:r>
            <a:r>
              <a:rPr lang="en-US" dirty="0">
                <a:uFillTx/>
              </a:rPr>
              <a:t> would have scored 50 marks. How many questions were there in the test? </a:t>
            </a:r>
          </a:p>
          <a:p>
            <a:pPr>
              <a:buNone/>
            </a:pPr>
            <a:r>
              <a:rPr lang="en-US" b="1" dirty="0">
                <a:uFillTx/>
              </a:rPr>
              <a:t>Solution</a:t>
            </a:r>
            <a:r>
              <a:rPr lang="en-US" dirty="0">
                <a:uFillTx/>
              </a:rPr>
              <a:t>:</a:t>
            </a:r>
          </a:p>
          <a:p>
            <a:pPr>
              <a:buNone/>
            </a:pPr>
            <a:r>
              <a:rPr lang="en-US" dirty="0">
                <a:uFillTx/>
              </a:rPr>
              <a:t> Let number of correct answers = </a:t>
            </a:r>
            <a:r>
              <a:rPr lang="en-US" i="1" dirty="0">
                <a:uFillTx/>
              </a:rPr>
              <a:t>x</a:t>
            </a:r>
          </a:p>
          <a:p>
            <a:pPr>
              <a:buNone/>
            </a:pPr>
            <a:r>
              <a:rPr lang="en-US" dirty="0">
                <a:uFillTx/>
              </a:rPr>
              <a:t> and let number of wrong answers = </a:t>
            </a:r>
            <a:r>
              <a:rPr lang="en-US" i="1" dirty="0">
                <a:uFillTx/>
              </a:rPr>
              <a:t>y</a:t>
            </a: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According to given conditions,</a:t>
            </a:r>
          </a:p>
          <a:p>
            <a:pPr>
              <a:buNone/>
            </a:pPr>
            <a:r>
              <a:rPr lang="en-US" dirty="0">
                <a:uFillTx/>
              </a:rPr>
              <a:t>3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40 … (1)</a:t>
            </a:r>
          </a:p>
          <a:p>
            <a:pPr>
              <a:buNone/>
            </a:pPr>
            <a:r>
              <a:rPr lang="en-US" dirty="0">
                <a:uFillTx/>
              </a:rPr>
              <a:t>And, 4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− 2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50 … (2)</a:t>
            </a:r>
            <a:r>
              <a:rPr lang="en-US" b="1" dirty="0">
                <a:uFillTx/>
              </a:rPr>
              <a:t> </a:t>
            </a: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899"/>
            <a:ext cx="10515600" cy="58630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uFillTx/>
              </a:rPr>
              <a:t>From equation (1),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3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− 40</a:t>
            </a:r>
          </a:p>
          <a:p>
            <a:pPr>
              <a:buNone/>
            </a:pPr>
            <a:r>
              <a:rPr lang="en-US" dirty="0">
                <a:uFillTx/>
              </a:rPr>
              <a:t>Putting this in (2), we get</a:t>
            </a:r>
          </a:p>
          <a:p>
            <a:pPr>
              <a:buNone/>
            </a:pPr>
            <a:r>
              <a:rPr lang="en-US" dirty="0">
                <a:uFillTx/>
              </a:rPr>
              <a:t>4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– 2 (3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− 40) = 50</a:t>
            </a:r>
          </a:p>
          <a:p>
            <a:pPr>
              <a:buNone/>
            </a:pPr>
            <a:r>
              <a:rPr lang="en-US" dirty="0">
                <a:uFillTx/>
              </a:rPr>
              <a:t>⇒ 4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− 6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+ 80 = 50</a:t>
            </a:r>
          </a:p>
          <a:p>
            <a:pPr>
              <a:buNone/>
            </a:pPr>
            <a:r>
              <a:rPr lang="en-US" dirty="0">
                <a:uFillTx/>
              </a:rPr>
              <a:t>⇒ −2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−30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15</a:t>
            </a:r>
          </a:p>
          <a:p>
            <a:pPr>
              <a:buNone/>
            </a:pPr>
            <a:r>
              <a:rPr lang="en-US" dirty="0">
                <a:uFillTx/>
              </a:rPr>
              <a:t>Putting value of x in (1), we get</a:t>
            </a:r>
          </a:p>
          <a:p>
            <a:pPr>
              <a:buNone/>
            </a:pPr>
            <a:r>
              <a:rPr lang="en-US" dirty="0">
                <a:uFillTx/>
              </a:rPr>
              <a:t>3 (15) 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40</a:t>
            </a:r>
          </a:p>
          <a:p>
            <a:pPr>
              <a:buNone/>
            </a:pPr>
            <a:r>
              <a:rPr lang="en-US" dirty="0">
                <a:uFillTx/>
              </a:rPr>
              <a:t>⇒ 45 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40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45 – 40 = 5</a:t>
            </a:r>
          </a:p>
          <a:p>
            <a:pPr>
              <a:buNone/>
            </a:pPr>
            <a:r>
              <a:rPr lang="en-US" dirty="0">
                <a:uFillTx/>
              </a:rPr>
              <a:t>Therefore, number of correct answers =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15and number of wrong answers =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5</a:t>
            </a:r>
          </a:p>
          <a:p>
            <a:pPr>
              <a:buNone/>
            </a:pPr>
            <a:r>
              <a:rPr lang="en-US" dirty="0">
                <a:uFillTx/>
              </a:rPr>
              <a:t>Total questions =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+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15 + 5 = 20</a:t>
            </a:r>
          </a:p>
          <a:p>
            <a:pPr>
              <a:buNone/>
            </a:pPr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787856"/>
          </a:xfrm>
        </p:spPr>
        <p:txBody>
          <a:bodyPr>
            <a:noAutofit/>
          </a:bodyPr>
          <a:lstStyle/>
          <a:p>
            <a:r>
              <a:rPr lang="en-US" sz="2400" dirty="0">
                <a:uFillTx/>
                <a:latin typeface="+mn-lt"/>
                <a:ea typeface="+mn-ea"/>
                <a:cs typeface="+mn-cs"/>
              </a:rPr>
              <a:t>iv) Places A and B are 100 km apart on a highway. One car starts from A and another from B at the same time. If the cars travel in the same direction at different speeds, they meet in 5 hours. If they travel towards each other, they meet in 1 hour. What are the speeds of the two cars?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6"/>
            <a:ext cx="10515600" cy="54386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Let speed of car which starts from part A = x km/hr</a:t>
            </a:r>
          </a:p>
          <a:p>
            <a:pPr>
              <a:buNone/>
            </a:pPr>
            <a:r>
              <a:rPr lang="en-US" dirty="0">
                <a:uFillTx/>
              </a:rPr>
              <a:t>Let speed of car which starts from part B = y km/hr</a:t>
            </a:r>
          </a:p>
          <a:p>
            <a:pPr>
              <a:buNone/>
            </a:pPr>
            <a:r>
              <a:rPr lang="en-US" dirty="0">
                <a:uFillTx/>
              </a:rPr>
              <a:t>According to given conditions,</a:t>
            </a:r>
          </a:p>
          <a:p>
            <a:pPr>
              <a:buNone/>
            </a:pPr>
            <a:r>
              <a:rPr lang="en-US" dirty="0">
                <a:uFillTx/>
              </a:rPr>
              <a:t>When walking in same direction let them meet  after 5 hrs at point C</a:t>
            </a:r>
          </a:p>
          <a:p>
            <a:pPr>
              <a:buNone/>
            </a:pPr>
            <a:r>
              <a:rPr lang="en-US" dirty="0">
                <a:uFillTx/>
              </a:rPr>
              <a:t>⇒ 5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− 5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100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20 … (1)</a:t>
            </a:r>
          </a:p>
          <a:p>
            <a:pPr>
              <a:buNone/>
            </a:pPr>
            <a:r>
              <a:rPr lang="en-US" dirty="0">
                <a:uFillTx/>
              </a:rPr>
              <a:t>And When walking in opposite direction let them meet  after 5 hrs at point C    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+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100 … (2)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595" y="3963324"/>
            <a:ext cx="3286125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1669" y="5594376"/>
            <a:ext cx="2181225" cy="1019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6032310"/>
          </a:xfrm>
        </p:spPr>
        <p:txBody>
          <a:bodyPr/>
          <a:lstStyle/>
          <a:p>
            <a:pPr>
              <a:buNone/>
            </a:pPr>
            <a:r>
              <a:rPr lang="en-US" dirty="0">
                <a:uFillTx/>
              </a:rPr>
              <a:t> </a:t>
            </a:r>
          </a:p>
          <a:p>
            <a:pPr>
              <a:buNone/>
            </a:pP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20 … (1) </a:t>
            </a:r>
          </a:p>
          <a:p>
            <a:pPr>
              <a:buNone/>
            </a:pP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+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100 … (2)</a:t>
            </a:r>
          </a:p>
          <a:p>
            <a:pPr>
              <a:buNone/>
            </a:pPr>
            <a:r>
              <a:rPr lang="en-US" dirty="0">
                <a:uFillTx/>
              </a:rPr>
              <a:t>Adding (1) and (2), we get</a:t>
            </a:r>
          </a:p>
          <a:p>
            <a:pPr>
              <a:buNone/>
            </a:pPr>
            <a:r>
              <a:rPr lang="en-US" dirty="0">
                <a:uFillTx/>
              </a:rPr>
              <a:t>2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120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60 km/hr</a:t>
            </a:r>
          </a:p>
          <a:p>
            <a:pPr>
              <a:buNone/>
            </a:pPr>
            <a:r>
              <a:rPr lang="en-US" dirty="0">
                <a:uFillTx/>
              </a:rPr>
              <a:t>Putting value of x in (1), we get</a:t>
            </a:r>
          </a:p>
          <a:p>
            <a:pPr>
              <a:buNone/>
            </a:pPr>
            <a:r>
              <a:rPr lang="en-US" dirty="0">
                <a:uFillTx/>
              </a:rPr>
              <a:t>60 –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20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60 – 20 = 40 km/hr</a:t>
            </a:r>
          </a:p>
          <a:p>
            <a:pPr>
              <a:buNone/>
            </a:pPr>
            <a:r>
              <a:rPr lang="en-US" dirty="0">
                <a:uFillTx/>
              </a:rPr>
              <a:t>Therefore, speed of car starting from point A = 60 km/hr</a:t>
            </a:r>
          </a:p>
          <a:p>
            <a:pPr>
              <a:buNone/>
            </a:pPr>
            <a:r>
              <a:rPr lang="en-US" dirty="0">
                <a:uFillTx/>
              </a:rPr>
              <a:t>And, Speed of car starting from point B = 40 km/hr</a:t>
            </a:r>
          </a:p>
          <a:p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324182"/>
            <a:ext cx="10515600" cy="1163424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sz="2600" dirty="0">
                <a:uFillTx/>
                <a:latin typeface="+mn-lt"/>
                <a:ea typeface="+mn-ea"/>
                <a:cs typeface="+mn-cs"/>
              </a:rPr>
              <a:t>v) The area of a rectangle gets reduced by 9 square units, if its length is reduced by 5 units and breadth is increased by 3 units. If we increase the length by 3 units and the breadth by 2 units, the area increases by 67 square units. Find the dimensions of the rectangle.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6"/>
            <a:ext cx="10515600" cy="57730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sz="2600" dirty="0">
                <a:uFillTx/>
              </a:rPr>
              <a:t>Let length of rectangle = x units and Let breadth of rectangle = y units</a:t>
            </a:r>
          </a:p>
          <a:p>
            <a:pPr>
              <a:buNone/>
            </a:pPr>
            <a:r>
              <a:rPr lang="en-US" sz="2600" dirty="0">
                <a:uFillTx/>
              </a:rPr>
              <a:t>Area =</a:t>
            </a:r>
            <a:r>
              <a:rPr lang="en-US" sz="2600" i="1" dirty="0" err="1">
                <a:uFillTx/>
              </a:rPr>
              <a:t>xy</a:t>
            </a:r>
            <a:r>
              <a:rPr lang="en-US" sz="2600" dirty="0">
                <a:uFillTx/>
              </a:rPr>
              <a:t> square units</a:t>
            </a:r>
            <a:r>
              <a:rPr lang="en-US" sz="2600" i="1" dirty="0">
                <a:uFillTx/>
              </a:rPr>
              <a:t>. </a:t>
            </a:r>
            <a:r>
              <a:rPr lang="en-US" sz="2600" dirty="0">
                <a:uFillTx/>
              </a:rPr>
              <a:t>According to given conditions,</a:t>
            </a:r>
          </a:p>
          <a:p>
            <a:pPr>
              <a:buNone/>
            </a:pP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– 9 = (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− 5) (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+ 3)</a:t>
            </a:r>
          </a:p>
          <a:p>
            <a:pPr>
              <a:buNone/>
            </a:pPr>
            <a:r>
              <a:rPr lang="en-US" sz="2600" dirty="0">
                <a:uFillTx/>
              </a:rPr>
              <a:t>⇒ </a:t>
            </a: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– 9 = </a:t>
            </a: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+ 3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− 5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– 15</a:t>
            </a:r>
          </a:p>
          <a:p>
            <a:pPr>
              <a:buNone/>
            </a:pPr>
            <a:r>
              <a:rPr lang="en-US" sz="2600" dirty="0">
                <a:uFillTx/>
              </a:rPr>
              <a:t>⇒ 3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− 5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= 6 … (1)</a:t>
            </a:r>
          </a:p>
          <a:p>
            <a:pPr>
              <a:buNone/>
            </a:pPr>
            <a:r>
              <a:rPr lang="en-US" sz="2600" dirty="0">
                <a:uFillTx/>
              </a:rPr>
              <a:t>And, </a:t>
            </a: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+ 67 = (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+ 3) (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+ 2)</a:t>
            </a:r>
          </a:p>
          <a:p>
            <a:pPr>
              <a:buNone/>
            </a:pPr>
            <a:r>
              <a:rPr lang="en-US" sz="2600" dirty="0">
                <a:uFillTx/>
              </a:rPr>
              <a:t>⇒ </a:t>
            </a: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+ 67 = </a:t>
            </a:r>
            <a:r>
              <a:rPr lang="en-US" sz="2600" i="1" dirty="0" err="1">
                <a:uFillTx/>
              </a:rPr>
              <a:t>xy</a:t>
            </a:r>
            <a:r>
              <a:rPr lang="en-US" sz="2600" i="1" dirty="0">
                <a:uFillTx/>
              </a:rPr>
              <a:t> </a:t>
            </a:r>
            <a:r>
              <a:rPr lang="en-US" sz="2600" dirty="0">
                <a:uFillTx/>
              </a:rPr>
              <a:t>+ 2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+ 3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+ 6</a:t>
            </a:r>
          </a:p>
          <a:p>
            <a:pPr>
              <a:buNone/>
            </a:pPr>
            <a:r>
              <a:rPr lang="en-US" sz="2600" dirty="0">
                <a:uFillTx/>
              </a:rPr>
              <a:t>⇒ 2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+ 3</a:t>
            </a:r>
            <a:r>
              <a:rPr lang="en-US" sz="2600" i="1" dirty="0">
                <a:uFillTx/>
              </a:rPr>
              <a:t>y </a:t>
            </a:r>
            <a:r>
              <a:rPr lang="en-US" sz="2600" dirty="0">
                <a:uFillTx/>
              </a:rPr>
              <a:t>= 61 … (2)</a:t>
            </a:r>
          </a:p>
          <a:p>
            <a:pPr>
              <a:buNone/>
            </a:pPr>
            <a:r>
              <a:rPr lang="en-US" sz="2600" dirty="0">
                <a:uFillTx/>
              </a:rPr>
              <a:t>From equation (1),</a:t>
            </a:r>
          </a:p>
          <a:p>
            <a:pPr>
              <a:buNone/>
            </a:pPr>
            <a:r>
              <a:rPr lang="en-US" sz="2600" dirty="0">
                <a:uFillTx/>
              </a:rPr>
              <a:t>3</a:t>
            </a:r>
            <a:r>
              <a:rPr lang="en-US" sz="2600" i="1" dirty="0">
                <a:uFillTx/>
              </a:rPr>
              <a:t>x </a:t>
            </a:r>
            <a:r>
              <a:rPr lang="en-US" sz="2600" dirty="0">
                <a:uFillTx/>
              </a:rPr>
              <a:t>= 6 + 5</a:t>
            </a:r>
            <a:r>
              <a:rPr lang="en-US" sz="2600" i="1" dirty="0">
                <a:uFillTx/>
              </a:rPr>
              <a:t>y</a:t>
            </a:r>
            <a:endParaRPr lang="en-US" sz="2600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 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4"/>
            <a:ext cx="10515600" cy="65850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uFillTx/>
              </a:rPr>
              <a:t>3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6 + 5</a:t>
            </a:r>
            <a:r>
              <a:rPr lang="en-US" i="1" dirty="0">
                <a:uFillTx/>
              </a:rPr>
              <a:t>y</a:t>
            </a: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 </a:t>
            </a:r>
            <a:r>
              <a:rPr lang="en-US" u="sng" dirty="0">
                <a:uFillTx/>
              </a:rPr>
              <a:t>6 + 5y</a:t>
            </a:r>
          </a:p>
          <a:p>
            <a:pPr>
              <a:buNone/>
            </a:pPr>
            <a:r>
              <a:rPr lang="en-US" dirty="0">
                <a:uFillTx/>
              </a:rPr>
              <a:t>               3</a:t>
            </a:r>
          </a:p>
          <a:p>
            <a:pPr>
              <a:buNone/>
            </a:pPr>
            <a:r>
              <a:rPr lang="en-US" dirty="0">
                <a:uFillTx/>
              </a:rPr>
              <a:t>Putting this in (2), we get</a:t>
            </a:r>
          </a:p>
          <a:p>
            <a:pPr>
              <a:buNone/>
            </a:pPr>
            <a:r>
              <a:rPr lang="en-US" dirty="0">
                <a:uFillTx/>
              </a:rPr>
              <a:t>2 + 3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61</a:t>
            </a:r>
          </a:p>
          <a:p>
            <a:pPr>
              <a:buNone/>
            </a:pPr>
            <a:r>
              <a:rPr lang="en-US" dirty="0">
                <a:uFillTx/>
              </a:rPr>
              <a:t>⇒ 12 + 10y + 9y = 183</a:t>
            </a:r>
          </a:p>
          <a:p>
            <a:pPr>
              <a:buNone/>
            </a:pPr>
            <a:r>
              <a:rPr lang="en-US" dirty="0">
                <a:uFillTx/>
              </a:rPr>
              <a:t>⇒ 19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171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y </a:t>
            </a:r>
            <a:r>
              <a:rPr lang="en-US" dirty="0">
                <a:uFillTx/>
              </a:rPr>
              <a:t>= 9 units</a:t>
            </a:r>
          </a:p>
          <a:p>
            <a:pPr>
              <a:buNone/>
            </a:pPr>
            <a:r>
              <a:rPr lang="en-US" dirty="0">
                <a:uFillTx/>
              </a:rPr>
              <a:t>Putting value of y in (2), we get</a:t>
            </a:r>
          </a:p>
          <a:p>
            <a:pPr>
              <a:buNone/>
            </a:pPr>
            <a:r>
              <a:rPr lang="en-US" dirty="0">
                <a:uFillTx/>
              </a:rPr>
              <a:t>2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+ 3 (9) = 61</a:t>
            </a:r>
          </a:p>
          <a:p>
            <a:pPr>
              <a:buNone/>
            </a:pPr>
            <a:r>
              <a:rPr lang="en-US" dirty="0">
                <a:uFillTx/>
              </a:rPr>
              <a:t>⇒ 2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61 – 27 = 34</a:t>
            </a:r>
          </a:p>
          <a:p>
            <a:pPr>
              <a:buNone/>
            </a:pPr>
            <a:r>
              <a:rPr lang="en-US" dirty="0">
                <a:uFillTx/>
              </a:rPr>
              <a:t>⇒ </a:t>
            </a:r>
            <a:r>
              <a:rPr lang="en-US" i="1" dirty="0">
                <a:uFillTx/>
              </a:rPr>
              <a:t>x </a:t>
            </a:r>
            <a:r>
              <a:rPr lang="en-US" dirty="0">
                <a:uFillTx/>
              </a:rPr>
              <a:t>= 17 units</a:t>
            </a:r>
          </a:p>
          <a:p>
            <a:pPr>
              <a:buNone/>
            </a:pPr>
            <a:r>
              <a:rPr lang="en-US" dirty="0">
                <a:uFillTx/>
              </a:rPr>
              <a:t>Therefore, length = 17 units and, breadth = 9 units</a:t>
            </a:r>
          </a:p>
          <a:p>
            <a:pPr>
              <a:buNone/>
            </a:pPr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262" y="209549"/>
            <a:ext cx="7896225" cy="842963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C000"/>
                </a:solidFill>
                <a:uFillTx/>
                <a:latin typeface="Arial Black" panose="020B0A04020102020204" pitchFamily="34" charset="0"/>
              </a:rPr>
              <a:t>PRACTICE</a:t>
            </a:r>
            <a:r>
              <a:rPr lang="en-US" b="1" i="1" dirty="0">
                <a:solidFill>
                  <a:srgbClr val="FFC000"/>
                </a:solidFill>
                <a:uFillTx/>
                <a:latin typeface="Arial Black" panose="020B0A04020102020204" pitchFamily="34" charset="0"/>
              </a:rPr>
              <a:t> </a:t>
            </a:r>
            <a:r>
              <a:rPr lang="en-US" sz="4400" b="1" i="1" dirty="0">
                <a:solidFill>
                  <a:srgbClr val="FFC000"/>
                </a:solidFill>
                <a:uFillTx/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23" y="1168518"/>
            <a:ext cx="11229975" cy="5955613"/>
          </a:xfrm>
        </p:spPr>
        <p:txBody>
          <a:bodyPr>
            <a:normAutofit fontScale="92500"/>
          </a:bodyPr>
          <a:lstStyle/>
          <a:p>
            <a:pPr algn="l"/>
            <a:r>
              <a:rPr lang="en-US" sz="4100" b="1" dirty="0">
                <a:uFillTx/>
              </a:rPr>
              <a:t>1mark questions from assignment:</a:t>
            </a:r>
          </a:p>
          <a:p>
            <a:pPr algn="l" fontAlgn="t"/>
            <a:r>
              <a:rPr lang="en-IN" dirty="0">
                <a:uFillTx/>
              </a:rPr>
              <a:t>1.  What will be the solution of these equations </a:t>
            </a:r>
            <a:r>
              <a:rPr lang="en-IN" dirty="0" err="1">
                <a:uFillTx/>
              </a:rPr>
              <a:t>ax+by</a:t>
            </a:r>
            <a:r>
              <a:rPr lang="en-IN" dirty="0">
                <a:uFillTx/>
              </a:rPr>
              <a:t>=a-b, </a:t>
            </a:r>
            <a:r>
              <a:rPr lang="en-IN" dirty="0" err="1">
                <a:uFillTx/>
              </a:rPr>
              <a:t>bx</a:t>
            </a:r>
            <a:r>
              <a:rPr lang="en-IN" dirty="0">
                <a:uFillTx/>
              </a:rPr>
              <a:t>-ay=</a:t>
            </a:r>
            <a:r>
              <a:rPr lang="en-IN" dirty="0" err="1">
                <a:uFillTx/>
              </a:rPr>
              <a:t>a+b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    (a)  x=1, y=2          (b)  x=2,y=-1                 (c)  x=-2, y=-2               (d)  x=1, y=-1</a:t>
            </a:r>
            <a:r>
              <a:rPr lang="en-IN" b="1" dirty="0">
                <a:uFillTx/>
              </a:rPr>
              <a:t> 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2</a:t>
            </a:r>
            <a:r>
              <a:rPr lang="en-IN" b="1" dirty="0">
                <a:uFillTx/>
              </a:rPr>
              <a:t>.</a:t>
            </a:r>
            <a:r>
              <a:rPr lang="en-IN" dirty="0">
                <a:uFillTx/>
              </a:rPr>
              <a:t>  If x=a, y=b is the solution of the pair of equation x-y=2 and </a:t>
            </a:r>
            <a:r>
              <a:rPr lang="en-IN" dirty="0" err="1">
                <a:uFillTx/>
              </a:rPr>
              <a:t>x+y</a:t>
            </a:r>
            <a:r>
              <a:rPr lang="en-IN" dirty="0">
                <a:uFillTx/>
              </a:rPr>
              <a:t>=4 then what will be value of a and b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    (a)  2,1                    (b)  3,1                          (c)  4,6                            (d)  1,2</a:t>
            </a:r>
          </a:p>
          <a:p>
            <a:pPr algn="l" fontAlgn="t"/>
            <a:r>
              <a:rPr lang="en-IN" dirty="0">
                <a:uFillTx/>
              </a:rPr>
              <a:t>3.  If a pair of linear equations is consistent, then the lines will be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    (a)  parallel             (b)  always coincident  (c)  always intersecting (d)  intersecting or coincident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4.  If x = a, y = b is the solution of the equations x – y = 2 and x + y = 4, then a and b respectively are, 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    (a) 3 and 5              (b) 5 and 3                     (c) 3 and 1                     (d)  –1 and –3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5. The pair of equations  y=0 and y = -7 has 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    (a)  one solution     (b) 2 solutions               (c) no solutions              (d) infinite solutions</a:t>
            </a:r>
            <a:endParaRPr lang="en-US" dirty="0">
              <a:uFillTx/>
            </a:endParaRPr>
          </a:p>
          <a:p>
            <a:pPr algn="l" fontAlgn="t"/>
            <a:r>
              <a:rPr lang="en-IN" dirty="0">
                <a:uFillTx/>
              </a:rPr>
              <a:t> 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450376"/>
            <a:ext cx="11573302" cy="6407624"/>
          </a:xfrm>
        </p:spPr>
        <p:txBody>
          <a:bodyPr>
            <a:normAutofit fontScale="92500"/>
          </a:bodyPr>
          <a:lstStyle/>
          <a:p>
            <a:pPr fontAlgn="t">
              <a:buNone/>
            </a:pPr>
            <a:r>
              <a:rPr lang="en-IN" dirty="0">
                <a:uFillTx/>
              </a:rPr>
              <a:t>6. For the equation  </a:t>
            </a:r>
            <a:r>
              <a:rPr lang="en-IN" dirty="0" err="1">
                <a:uFillTx/>
              </a:rPr>
              <a:t>cx</a:t>
            </a:r>
            <a:r>
              <a:rPr lang="en-IN" dirty="0">
                <a:uFillTx/>
              </a:rPr>
              <a:t> – y = 2 and 6x – 2y = 3 to have infinite solutions, the value of                                           c is equal to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3                       (b)  - 3                           (c)  -12                            (d)  no value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7. The sum of the digits of a two digit number is 9. If 27 is added to the number the digits are reversed. The  number is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27                     (b)  36                           (c)  45                              (d)  54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8. For the equation  x – 2y = 3 and 3x + </a:t>
            </a:r>
            <a:r>
              <a:rPr lang="en-IN" dirty="0" err="1">
                <a:uFillTx/>
              </a:rPr>
              <a:t>ky</a:t>
            </a:r>
            <a:r>
              <a:rPr lang="en-IN" dirty="0">
                <a:uFillTx/>
              </a:rPr>
              <a:t> = 1 to have unique solution,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k = - 6              (b)  k ≠ -6                      (c) k = 0                          (d)  no value 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9. If the lines given by 3x +2ky = 2 and 2x + 5y + 1 = 0 are parallel, then k =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- 5/4                 (b)  2/5                           (c) 15/4                           (d)  3/4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10. A pair of linear equations which have a unique solution given by x = 2 and y = - 3 is given by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x+ y = -1          (b)  2x + 5y = - 11         (c) 2x – y = 1                   (d)  x – 4y – 14 = 0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     2x – 3y = - 5           4x + 10y = - 22             3x + 2y = 0                      5x – y – 13 = 0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1449"/>
            <a:ext cx="9144000" cy="20100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uFillTx/>
              </a:rPr>
              <a:t/>
            </a:r>
            <a:br>
              <a:rPr lang="en-US" b="1" dirty="0">
                <a:solidFill>
                  <a:srgbClr val="00B050"/>
                </a:solidFill>
                <a:uFillTx/>
              </a:rPr>
            </a:br>
            <a:r>
              <a:rPr lang="en-US" b="1" dirty="0">
                <a:solidFill>
                  <a:srgbClr val="00B050"/>
                </a:solidFill>
                <a:uFillTx/>
              </a:rPr>
              <a:t/>
            </a:r>
            <a:br>
              <a:rPr lang="en-US" b="1" dirty="0">
                <a:solidFill>
                  <a:srgbClr val="00B050"/>
                </a:solidFill>
                <a:uFillTx/>
              </a:rPr>
            </a:br>
            <a:r>
              <a:rPr lang="en-US" b="1" dirty="0">
                <a:solidFill>
                  <a:srgbClr val="00B050"/>
                </a:solidFill>
                <a:uFillTx/>
              </a:rPr>
              <a:t>CROSS-MULTIPLICATION METHOD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4425" y="1147762"/>
            <a:ext cx="9553575" cy="5272088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uFillTx/>
            </a:endParaRPr>
          </a:p>
          <a:p>
            <a:pPr algn="l"/>
            <a:endParaRPr lang="en-US" sz="2800" dirty="0">
              <a:uFillTx/>
            </a:endParaRPr>
          </a:p>
          <a:p>
            <a:pPr algn="l"/>
            <a:r>
              <a:rPr lang="en-US" sz="2800" dirty="0">
                <a:uFillTx/>
              </a:rPr>
              <a:t>Dear students, so far we have learnt how to solve a given system of equations graphically and algebraically. </a:t>
            </a:r>
          </a:p>
          <a:p>
            <a:pPr algn="l"/>
            <a:r>
              <a:rPr lang="en-US" sz="2800" dirty="0">
                <a:uFillTx/>
              </a:rPr>
              <a:t>Let us recall the 2 methods to solve a pair of linear equations algebraically. They are 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200" dirty="0">
                <a:uFillTx/>
              </a:rPr>
              <a:t> </a:t>
            </a:r>
            <a:r>
              <a:rPr lang="en-US" sz="2800" dirty="0">
                <a:uFillTx/>
              </a:rPr>
              <a:t>Substitution Method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800" dirty="0">
                <a:uFillTx/>
              </a:rPr>
              <a:t>Elimination Method</a:t>
            </a:r>
          </a:p>
          <a:p>
            <a:pPr algn="l"/>
            <a:r>
              <a:rPr lang="en-US" sz="2800" dirty="0">
                <a:uFillTx/>
              </a:rPr>
              <a:t>We’ll now learn the third method of </a:t>
            </a:r>
            <a:r>
              <a:rPr lang="en-US" sz="2800" dirty="0" err="1">
                <a:uFillTx/>
              </a:rPr>
              <a:t>solveing</a:t>
            </a:r>
            <a:r>
              <a:rPr lang="en-US" sz="2800" dirty="0">
                <a:uFillTx/>
              </a:rPr>
              <a:t> a pair of linear equations algebraically  and this method is called the </a:t>
            </a:r>
            <a:r>
              <a:rPr lang="en-US" sz="2800" dirty="0">
                <a:solidFill>
                  <a:srgbClr val="00B0F0"/>
                </a:solidFill>
                <a:uFillTx/>
              </a:rPr>
              <a:t>cross multiplication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300252"/>
            <a:ext cx="11573302" cy="6223378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en-IN" dirty="0">
                <a:uFillTx/>
              </a:rPr>
              <a:t> 11.  The pair of equations x = a and y = b graphically represents lines which are</a:t>
            </a:r>
          </a:p>
          <a:p>
            <a:pPr fontAlgn="t">
              <a:buNone/>
            </a:pPr>
            <a:r>
              <a:rPr lang="en-IN" dirty="0">
                <a:uFillTx/>
              </a:rPr>
              <a:t>     (a) parallel                                                    (b) intersecting at (b, a)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(c) coincident                                               (d) intersecting at (a, b)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12. For what value of k, do the equations 3x – y + 8 = 0 and 6x – </a:t>
            </a:r>
            <a:r>
              <a:rPr lang="en-IN" dirty="0" err="1">
                <a:uFillTx/>
              </a:rPr>
              <a:t>ky</a:t>
            </a:r>
            <a:r>
              <a:rPr lang="en-IN" dirty="0">
                <a:uFillTx/>
              </a:rPr>
              <a:t> = –16 represent coincident lines?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 (a) 1/2                     (b) – 1/2                      (c) 2                                  (d) –2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13. One equation of a pair of dependent linear equations is –5x + 7y = 2. The second equation can be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 10x + 14y + 4 = 0                                    (b) –10x – 14y + 4 = 0   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(c) –10x + 14y + 4 = 0                                  (d) 10x – 14y = –4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14.  A pair of linear equations which has a unique solution x = 2, y = –3 is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 (a)  x + y = –1         (b) 2x + 5y = –11        (c) 2x – y = 1                  (d)  x – 4y –14 = 0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     2x – 3y = –5           4x + 10y = –22              3x + 2y = 0                     5x – y – 13 = 0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 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3" y="600501"/>
            <a:ext cx="11586949" cy="5964072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r>
              <a:rPr lang="en-IN" dirty="0">
                <a:uFillTx/>
              </a:rPr>
              <a:t>15.  </a:t>
            </a:r>
            <a:r>
              <a:rPr lang="en-IN" dirty="0" err="1">
                <a:uFillTx/>
              </a:rPr>
              <a:t>Raju</a:t>
            </a:r>
            <a:r>
              <a:rPr lang="en-IN" dirty="0">
                <a:uFillTx/>
              </a:rPr>
              <a:t> buys 7 books and 6 pens for </a:t>
            </a:r>
            <a:r>
              <a:rPr lang="en-US" dirty="0">
                <a:uFillTx/>
              </a:rPr>
              <a:t>₹</a:t>
            </a:r>
            <a:r>
              <a:rPr lang="en-IN" dirty="0">
                <a:uFillTx/>
              </a:rPr>
              <a:t> 2750 and </a:t>
            </a:r>
            <a:r>
              <a:rPr lang="en-IN" dirty="0" err="1">
                <a:uFillTx/>
              </a:rPr>
              <a:t>Anand</a:t>
            </a:r>
            <a:r>
              <a:rPr lang="en-IN" dirty="0">
                <a:uFillTx/>
              </a:rPr>
              <a:t> buys 3 books and 5 pens of same kind for </a:t>
            </a:r>
            <a:r>
              <a:rPr lang="en-US" dirty="0">
                <a:uFillTx/>
              </a:rPr>
              <a:t>₹ </a:t>
            </a:r>
            <a:r>
              <a:rPr lang="en-IN" dirty="0">
                <a:uFillTx/>
              </a:rPr>
              <a:t>1300. What are the respective costs of a book and a pen?                 </a:t>
            </a:r>
            <a:r>
              <a:rPr lang="en-IN" b="1" dirty="0">
                <a:uFillTx/>
              </a:rPr>
              <a:t>[NSTSE 2019]</a:t>
            </a:r>
            <a:r>
              <a:rPr lang="en-IN" dirty="0">
                <a:uFillTx/>
              </a:rPr>
              <a:t>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   (a)  350, 50            (b)500, 75                      (c) 250, 100                 (d)  500, 50                 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16.  A and B can together do a piece of work in 30 days. A worked for 16 days, B finishes the remaining work  alone in 44 days. In how many days shall B finish the whole work alone</a:t>
            </a:r>
            <a:endParaRPr lang="en-US" dirty="0">
              <a:uFillTx/>
            </a:endParaRPr>
          </a:p>
          <a:p>
            <a:pPr fontAlgn="t">
              <a:buNone/>
            </a:pPr>
            <a:r>
              <a:rPr lang="en-IN" dirty="0">
                <a:uFillTx/>
              </a:rPr>
              <a:t>    (a)  30days             (b) 40 days                        (c) 60 days                     (d) 70 days </a:t>
            </a:r>
            <a:r>
              <a:rPr lang="en-IN" b="1" dirty="0">
                <a:uFillTx/>
              </a:rPr>
              <a:t>[ACER  2019]</a:t>
            </a:r>
            <a:r>
              <a:rPr lang="en-IN" dirty="0">
                <a:uFillTx/>
              </a:rPr>
              <a:t> </a:t>
            </a:r>
          </a:p>
          <a:p>
            <a:pPr>
              <a:buNone/>
            </a:pPr>
            <a:r>
              <a:rPr lang="en-IN" b="1" dirty="0">
                <a:uFillTx/>
              </a:rPr>
              <a:t>Very short answer type questions:</a:t>
            </a:r>
            <a:endParaRPr lang="en-US" dirty="0">
              <a:uFillTx/>
            </a:endParaRPr>
          </a:p>
          <a:p>
            <a:pPr>
              <a:buNone/>
            </a:pPr>
            <a:r>
              <a:rPr lang="en-IN" dirty="0">
                <a:uFillTx/>
              </a:rPr>
              <a:t>17. Find the value of ‘a’ such that the point (3,a)  lies on the line   2x – 3y = 5      </a:t>
            </a:r>
            <a:r>
              <a:rPr lang="en-IN" b="1" dirty="0">
                <a:uFillTx/>
              </a:rPr>
              <a:t>[CBSE 2019]</a:t>
            </a:r>
          </a:p>
          <a:p>
            <a:pPr>
              <a:buNone/>
            </a:pPr>
            <a:r>
              <a:rPr lang="en-IN" dirty="0">
                <a:uFillTx/>
              </a:rPr>
              <a:t>18. Given a linear equation 3x – 5y = 11, form another linear equation such that the geometric  representation of   the pair formed is                                                     </a:t>
            </a:r>
            <a:r>
              <a:rPr lang="en-IN" b="1" dirty="0">
                <a:uFillTx/>
              </a:rPr>
              <a:t>[CBSE 2015]</a:t>
            </a:r>
            <a:endParaRPr lang="en-US" dirty="0">
              <a:uFillTx/>
            </a:endParaRPr>
          </a:p>
          <a:p>
            <a:pPr lvl="0">
              <a:buNone/>
            </a:pPr>
            <a:r>
              <a:rPr lang="en-IN" dirty="0" err="1">
                <a:uFillTx/>
              </a:rPr>
              <a:t>i</a:t>
            </a:r>
            <a:r>
              <a:rPr lang="en-IN" dirty="0">
                <a:uFillTx/>
              </a:rPr>
              <a:t>)Intersecting lines    </a:t>
            </a:r>
            <a:endParaRPr lang="en-US" dirty="0">
              <a:uFillTx/>
            </a:endParaRPr>
          </a:p>
          <a:p>
            <a:pPr lvl="0">
              <a:buNone/>
            </a:pPr>
            <a:r>
              <a:rPr lang="en-IN" dirty="0">
                <a:uFillTx/>
              </a:rPr>
              <a:t>Ii)Co – incident lines    </a:t>
            </a:r>
            <a:endParaRPr lang="en-US" dirty="0">
              <a:uFillTx/>
            </a:endParaRPr>
          </a:p>
          <a:p>
            <a:pPr>
              <a:buNone/>
            </a:pPr>
            <a:r>
              <a:rPr lang="en-IN" dirty="0">
                <a:uFillTx/>
              </a:rPr>
              <a:t> </a:t>
            </a:r>
            <a:r>
              <a:rPr lang="en-US" dirty="0">
                <a:uFillTx/>
              </a:rPr>
              <a:t>iii)</a:t>
            </a:r>
            <a:r>
              <a:rPr lang="en-IN" dirty="0">
                <a:uFillTx/>
              </a:rPr>
              <a:t>Parallel lines</a:t>
            </a:r>
            <a:r>
              <a:rPr lang="en-IN" b="1" dirty="0">
                <a:uFillTx/>
              </a:rPr>
              <a:t>     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95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uFillTx/>
              </a:rPr>
              <a:t>Justification :</a:t>
            </a:r>
            <a:endParaRPr lang="en-US" sz="40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905" y="1260849"/>
            <a:ext cx="10515600" cy="6074229"/>
          </a:xfrm>
        </p:spPr>
        <p:txBody>
          <a:bodyPr/>
          <a:lstStyle/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Let us consider a pair of linear equations in two variables: </a:t>
            </a:r>
          </a:p>
          <a:p>
            <a:pPr>
              <a:buNone/>
            </a:pPr>
            <a:r>
              <a:rPr lang="en-US" dirty="0">
                <a:uFillTx/>
              </a:rPr>
              <a:t>                       a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x + b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y + c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= 0 </a:t>
            </a:r>
          </a:p>
          <a:p>
            <a:pPr>
              <a:buNone/>
            </a:pPr>
            <a:r>
              <a:rPr lang="en-US" dirty="0">
                <a:uFillTx/>
              </a:rPr>
              <a:t>                and a</a:t>
            </a:r>
            <a:r>
              <a:rPr lang="en-US" baseline="-25000" dirty="0">
                <a:uFillTx/>
              </a:rPr>
              <a:t>2</a:t>
            </a:r>
            <a:r>
              <a:rPr lang="en-US" dirty="0">
                <a:uFillTx/>
              </a:rPr>
              <a:t> x + b</a:t>
            </a:r>
            <a:r>
              <a:rPr lang="en-US" baseline="-25000" dirty="0">
                <a:uFillTx/>
              </a:rPr>
              <a:t>2</a:t>
            </a:r>
            <a:r>
              <a:rPr lang="en-US" dirty="0">
                <a:uFillTx/>
              </a:rPr>
              <a:t> y + c</a:t>
            </a:r>
            <a:r>
              <a:rPr lang="en-US" baseline="-25000" dirty="0">
                <a:uFillTx/>
              </a:rPr>
              <a:t>2</a:t>
            </a:r>
            <a:r>
              <a:rPr lang="en-US" dirty="0">
                <a:uFillTx/>
              </a:rPr>
              <a:t> = 0.</a:t>
            </a:r>
          </a:p>
          <a:p>
            <a:pPr>
              <a:buNone/>
            </a:pPr>
            <a:r>
              <a:rPr lang="en-US" dirty="0">
                <a:uFillTx/>
              </a:rPr>
              <a:t>And try to solve them by the elimination method- </a:t>
            </a:r>
          </a:p>
          <a:p>
            <a:pPr>
              <a:buNone/>
            </a:pPr>
            <a:r>
              <a:rPr lang="en-US" dirty="0">
                <a:uFillTx/>
              </a:rPr>
              <a:t>              We’ll eliminate y :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So we multiply them with b</a:t>
            </a:r>
            <a:r>
              <a:rPr lang="en-US" baseline="-25000" dirty="0">
                <a:uFillTx/>
              </a:rPr>
              <a:t>2 </a:t>
            </a:r>
            <a:r>
              <a:rPr lang="en-US" dirty="0">
                <a:uFillTx/>
              </a:rPr>
              <a:t> and b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respectively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 l="25463" t="19394" r="27135" b="55222"/>
          <a:stretch>
            <a:fillRect/>
          </a:stretch>
        </p:blipFill>
        <p:spPr bwMode="auto">
          <a:xfrm>
            <a:off x="3482491" y="3853543"/>
            <a:ext cx="4760174" cy="105809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4"/>
          <p:cNvPicPr/>
          <p:nvPr/>
        </p:nvPicPr>
        <p:blipFill>
          <a:blip r:embed="rId3"/>
          <a:srcRect l="25961" t="19658" r="26763" b="52707"/>
          <a:stretch>
            <a:fillRect/>
          </a:stretch>
        </p:blipFill>
        <p:spPr bwMode="auto">
          <a:xfrm>
            <a:off x="3553098" y="5486398"/>
            <a:ext cx="4728753" cy="112340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607422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We get- </a:t>
            </a:r>
          </a:p>
          <a:p>
            <a:pPr>
              <a:buNone/>
            </a:pPr>
            <a:r>
              <a:rPr lang="en-US" dirty="0">
                <a:uFillTx/>
              </a:rPr>
              <a:t>        </a:t>
            </a:r>
          </a:p>
          <a:p>
            <a:pPr>
              <a:buNone/>
            </a:pPr>
            <a:r>
              <a:rPr lang="en-US" dirty="0">
                <a:uFillTx/>
              </a:rPr>
              <a:t>Subtracting eq. 4 from eq. 3 we get 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                            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i.e. 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             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26122" t="44444" r="27244" b="29915"/>
          <a:stretch>
            <a:fillRect/>
          </a:stretch>
        </p:blipFill>
        <p:spPr bwMode="auto">
          <a:xfrm>
            <a:off x="2965269" y="1149531"/>
            <a:ext cx="4506685" cy="99685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/>
          <p:cNvPicPr/>
          <p:nvPr/>
        </p:nvPicPr>
        <p:blipFill>
          <a:blip r:embed="rId3"/>
          <a:srcRect l="26442" t="44160" r="27564" b="19088"/>
          <a:stretch>
            <a:fillRect/>
          </a:stretch>
        </p:blipFill>
        <p:spPr bwMode="auto">
          <a:xfrm>
            <a:off x="2991394" y="2906077"/>
            <a:ext cx="4624252" cy="15483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Content Placeholder 4"/>
          <p:cNvPicPr>
            <a:picLocks/>
          </p:cNvPicPr>
          <p:nvPr/>
        </p:nvPicPr>
        <p:blipFill>
          <a:blip r:embed="rId4"/>
          <a:srcRect l="26122" t="49288" r="27244" b="19373"/>
          <a:stretch>
            <a:fillRect/>
          </a:stretch>
        </p:blipFill>
        <p:spPr bwMode="auto">
          <a:xfrm>
            <a:off x="3108960" y="4950823"/>
            <a:ext cx="4702630" cy="141157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uFillTx/>
              </a:rPr>
              <a:t>Substituting the value of x in a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x + b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y + c</a:t>
            </a:r>
            <a:r>
              <a:rPr lang="en-US" baseline="-25000" dirty="0">
                <a:uFillTx/>
              </a:rPr>
              <a:t>1</a:t>
            </a:r>
            <a:r>
              <a:rPr lang="en-US" dirty="0">
                <a:uFillTx/>
              </a:rPr>
              <a:t> = 0 , we get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Thus  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rcRect l="25801" t="52137" r="27564" b="24786"/>
          <a:stretch>
            <a:fillRect/>
          </a:stretch>
        </p:blipFill>
        <p:spPr bwMode="auto">
          <a:xfrm>
            <a:off x="4075611" y="1645512"/>
            <a:ext cx="3461658" cy="94093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2"/>
          <p:cNvPicPr/>
          <p:nvPr/>
        </p:nvPicPr>
        <p:blipFill>
          <a:blip r:embed="rId3"/>
          <a:srcRect l="25962" t="18519" r="27564" b="25071"/>
          <a:stretch>
            <a:fillRect/>
          </a:stretch>
        </p:blipFill>
        <p:spPr bwMode="auto">
          <a:xfrm>
            <a:off x="2886890" y="3017522"/>
            <a:ext cx="5930539" cy="316121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95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uFillTx/>
              </a:rPr>
              <a:t>Remember:</a:t>
            </a:r>
            <a:endParaRPr lang="en-US" sz="40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6074229"/>
          </a:xfrm>
        </p:spPr>
        <p:txBody>
          <a:bodyPr/>
          <a:lstStyle/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r>
              <a:rPr lang="en-US" dirty="0">
                <a:uFillTx/>
              </a:rPr>
              <a:t>Which on cross multiplication gives us</a:t>
            </a: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  <a:p>
            <a:pPr>
              <a:buNone/>
            </a:pPr>
            <a:endParaRPr lang="en-US" dirty="0">
              <a:uFillTx/>
            </a:endParaRP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rcRect l="14904" t="18803" r="47115" b="41311"/>
          <a:stretch>
            <a:fillRect/>
          </a:stretch>
        </p:blipFill>
        <p:spPr bwMode="auto">
          <a:xfrm>
            <a:off x="3481426" y="1497394"/>
            <a:ext cx="4941765" cy="291774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6"/>
          <p:cNvPicPr/>
          <p:nvPr/>
        </p:nvPicPr>
        <p:blipFill>
          <a:blip r:embed="rId3"/>
          <a:srcRect l="25962" t="55582" r="27564" b="25071"/>
          <a:stretch>
            <a:fillRect/>
          </a:stretch>
        </p:blipFill>
        <p:spPr bwMode="auto">
          <a:xfrm>
            <a:off x="2939141" y="4976949"/>
            <a:ext cx="5930539" cy="10842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You can watch the video to get more 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u="sng" dirty="0">
                <a:uFillTx/>
                <a:hlinkClick r:id="rId2"/>
              </a:rPr>
              <a:t>https://youtu.be/oyDdsh121AA</a:t>
            </a:r>
            <a:endParaRPr lang="en-US" sz="3200" dirty="0">
              <a:uFillTx/>
            </a:endParaRPr>
          </a:p>
          <a:p>
            <a:endParaRPr lang="en-US" sz="3200" dirty="0"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eb.whatsapp.com/39210185-41c6-4d60-9cc5-b0b47b5a42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id="2052" name="AutoShape 4" descr="blob:https://web.whatsapp.com/39210185-41c6-4d60-9cc5-b0b47b5a42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35131" y="0"/>
            <a:ext cx="10377159" cy="7341704"/>
          </a:xfrm>
        </p:spPr>
        <p:txBody>
          <a:bodyPr>
            <a:normAutofit/>
          </a:bodyPr>
          <a:lstStyle/>
          <a:p>
            <a:pPr algn="l"/>
            <a:endParaRPr lang="en-US" dirty="0">
              <a:uFillTx/>
            </a:endParaRPr>
          </a:p>
          <a:p>
            <a:pPr algn="l"/>
            <a:r>
              <a:rPr lang="en-US" dirty="0">
                <a:uFillTx/>
              </a:rPr>
              <a:t>Lets  learn the method through an example. This is Ex 3.5 Q1 (ii) part. </a:t>
            </a:r>
          </a:p>
          <a:p>
            <a:pPr algn="l"/>
            <a:r>
              <a:rPr lang="en-US" dirty="0">
                <a:uFillTx/>
              </a:rPr>
              <a:t>Q1. Which of the following pairs of linear equations has unique solution, no solution or infinite solutions. In case there is a unique solution, find it by using cross multiplication method </a:t>
            </a:r>
          </a:p>
          <a:p>
            <a:pPr marL="514350" indent="-514350" algn="l"/>
            <a:r>
              <a:rPr lang="en-US" dirty="0">
                <a:uFillTx/>
              </a:rPr>
              <a:t>(</a:t>
            </a:r>
            <a:r>
              <a:rPr lang="en-US" dirty="0" err="1">
                <a:uFillTx/>
              </a:rPr>
              <a:t>i</a:t>
            </a:r>
            <a:r>
              <a:rPr lang="en-US" dirty="0">
                <a:uFillTx/>
              </a:rPr>
              <a:t>)  2x  + y  = 5………….. (1)</a:t>
            </a:r>
          </a:p>
          <a:p>
            <a:pPr marL="514350" indent="-514350" algn="l"/>
            <a:r>
              <a:rPr lang="en-US" dirty="0">
                <a:uFillTx/>
              </a:rPr>
              <a:t>       3x + 2y = 8…………   (2)</a:t>
            </a:r>
          </a:p>
          <a:p>
            <a:pPr marL="514350" indent="-514350" algn="l"/>
            <a:endParaRPr lang="en-US" dirty="0">
              <a:uFillTx/>
            </a:endParaRPr>
          </a:p>
          <a:p>
            <a:pPr algn="l"/>
            <a:endParaRPr lang="en-US" dirty="0">
              <a:uFillTx/>
            </a:endParaRPr>
          </a:p>
          <a:p>
            <a:pPr marL="514350" indent="-514350" algn="l"/>
            <a:r>
              <a:rPr lang="en-US" dirty="0">
                <a:uFillTx/>
              </a:rPr>
              <a:t> </a:t>
            </a:r>
          </a:p>
          <a:p>
            <a:pPr marL="514350" indent="-514350" algn="l"/>
            <a:r>
              <a:rPr lang="en-US" dirty="0">
                <a:uFillTx/>
              </a:rPr>
              <a:t/>
            </a: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r>
              <a:rPr lang="en-US" dirty="0">
                <a:uFillTx/>
              </a:rPr>
              <a:t> </a:t>
            </a:r>
            <a:endParaRPr lang="en-US" b="1" dirty="0">
              <a:uFillTx/>
            </a:endParaRPr>
          </a:p>
          <a:p>
            <a:r>
              <a:rPr lang="en-US" dirty="0">
                <a:uFillTx/>
              </a:rPr>
              <a:t> </a:t>
            </a:r>
          </a:p>
          <a:p>
            <a:pPr algn="l"/>
            <a:r>
              <a:rPr lang="en-US" dirty="0">
                <a:uFillTx/>
              </a:rPr>
              <a:t>⇒ There exists a unique solution</a:t>
            </a:r>
          </a:p>
          <a:p>
            <a:pPr marL="514350" indent="-514350" algn="l"/>
            <a:endParaRPr lang="en-US" dirty="0">
              <a:uFillTx/>
            </a:endParaRPr>
          </a:p>
          <a:p>
            <a:pPr marL="514350" indent="-514350" algn="l"/>
            <a:r>
              <a:rPr lang="en-US" dirty="0">
                <a:uFillTx/>
              </a:rPr>
              <a:t>        </a:t>
            </a:r>
          </a:p>
          <a:p>
            <a:pPr marL="514350" indent="-514350" algn="l"/>
            <a:endParaRPr lang="en-US"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90" t="19590" r="49355" b="59555"/>
          <a:stretch>
            <a:fillRect/>
          </a:stretch>
        </p:blipFill>
        <p:spPr bwMode="auto">
          <a:xfrm>
            <a:off x="0" y="2947918"/>
            <a:ext cx="10590664" cy="2743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r>
              <a:rPr lang="en-US" sz="2400" dirty="0">
                <a:uFillTx/>
              </a:rPr>
              <a:t>Thus the required solution is x=2 and y= 1.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uFillTx/>
              </a:rPr>
              <a:t>The rest of the parts are to be done by you.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917" t="48597" r="46714" b="8955"/>
          <a:stretch>
            <a:fillRect/>
          </a:stretch>
        </p:blipFill>
        <p:spPr bwMode="auto">
          <a:xfrm>
            <a:off x="818866" y="914401"/>
            <a:ext cx="7861110" cy="40260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851</Words>
  <Application>Microsoft Office PowerPoint</Application>
  <PresentationFormat>Custom</PresentationFormat>
  <Paragraphs>202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PAIR OF LINEAR EQUATIONS IN TWO VARIABLES                        Session - 5</vt:lpstr>
      <vt:lpstr>  CROSS-MULTIPLICATION METHOD</vt:lpstr>
      <vt:lpstr>Justification :</vt:lpstr>
      <vt:lpstr>Slide 4</vt:lpstr>
      <vt:lpstr>Slide 5</vt:lpstr>
      <vt:lpstr>Remember:</vt:lpstr>
      <vt:lpstr>You can watch the video to get more clarity</vt:lpstr>
      <vt:lpstr>Slide 8</vt:lpstr>
      <vt:lpstr>Slide 9</vt:lpstr>
      <vt:lpstr>Slide 10</vt:lpstr>
      <vt:lpstr>Slide 11</vt:lpstr>
      <vt:lpstr>Slide 12</vt:lpstr>
      <vt:lpstr>Slide 13</vt:lpstr>
      <vt:lpstr>iv) Places A and B are 100 km apart on a highway. One car starts from A and another from B at the same time. If the cars travel in the same direction at different speeds, they meet in 5 hours. If they travel towards each other, they meet in 1 hour. What are the speeds of the two cars?</vt:lpstr>
      <vt:lpstr>Slide 15</vt:lpstr>
      <vt:lpstr>v) The area of a rectangle gets reduced by 9 square units, if its length is reduced by 5 units and breadth is increased by 3 units. If we increase the length by 3 units and the breadth by 2 units, the area increases by 67 square units. Find the dimensions of the rectangle.</vt:lpstr>
      <vt:lpstr>Slide 17</vt:lpstr>
      <vt:lpstr>PRACTICE TIME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OF LINEAR EQUATIONS IN TWO VARIABLES                        Session -3</dc:title>
  <dc:creator>Amrit Singh</dc:creator>
  <cp:lastModifiedBy>rajni bala</cp:lastModifiedBy>
  <cp:revision>81</cp:revision>
  <dcterms:created xsi:type="dcterms:W3CDTF">2020-03-24T09:49:59Z</dcterms:created>
  <dcterms:modified xsi:type="dcterms:W3CDTF">2020-04-15T10:15:14Z</dcterms:modified>
</cp:coreProperties>
</file>